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80" r:id="rId3"/>
    <p:sldId id="281" r:id="rId4"/>
    <p:sldId id="282" r:id="rId5"/>
    <p:sldId id="283" r:id="rId6"/>
    <p:sldId id="284" r:id="rId7"/>
    <p:sldId id="285" r:id="rId8"/>
    <p:sldId id="286" r:id="rId9"/>
    <p:sldId id="287" r:id="rId10"/>
    <p:sldId id="288" r:id="rId11"/>
    <p:sldId id="289" r:id="rId12"/>
    <p:sldId id="290"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17/06/1442</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17/06/1442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17/06/1442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17/06/1442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17/06/1442</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IQ" dirty="0" err="1" smtClean="0"/>
              <a:t>الأضطرابات</a:t>
            </a:r>
            <a:r>
              <a:rPr lang="ar-IQ" dirty="0" smtClean="0"/>
              <a:t> </a:t>
            </a:r>
            <a:r>
              <a:rPr lang="ar-IQ" dirty="0" err="1" smtClean="0"/>
              <a:t>الأنفعالية</a:t>
            </a:r>
            <a:r>
              <a:rPr lang="ar-IQ" dirty="0" smtClean="0"/>
              <a:t> </a:t>
            </a:r>
            <a:r>
              <a:rPr lang="ar-IQ" dirty="0" smtClean="0"/>
              <a:t> </a:t>
            </a:r>
            <a:endParaRPr lang="ar-SA" dirty="0"/>
          </a:p>
        </p:txBody>
      </p:sp>
      <p:sp>
        <p:nvSpPr>
          <p:cNvPr id="3" name="عنوان فرعي 2"/>
          <p:cNvSpPr>
            <a:spLocks noGrp="1"/>
          </p:cNvSpPr>
          <p:nvPr>
            <p:ph type="subTitle" idx="1"/>
          </p:nvPr>
        </p:nvSpPr>
        <p:spPr>
          <a:xfrm>
            <a:off x="1371600" y="5589240"/>
            <a:ext cx="45719" cy="49560"/>
          </a:xfrm>
        </p:spPr>
        <p:txBody>
          <a:bodyPr>
            <a:normAutofit fontScale="25000" lnSpcReduction="20000"/>
          </a:bodyPr>
          <a:lstStyle/>
          <a:p>
            <a:endParaRPr lang="ar-SA" dirty="0"/>
          </a:p>
        </p:txBody>
      </p:sp>
    </p:spTree>
    <p:extLst>
      <p:ext uri="{BB962C8B-B14F-4D97-AF65-F5344CB8AC3E}">
        <p14:creationId xmlns:p14="http://schemas.microsoft.com/office/powerpoint/2010/main" xmlns="" val="1108684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4-العوامل </a:t>
            </a:r>
            <a:r>
              <a:rPr lang="ar-IQ" dirty="0" smtClean="0">
                <a:solidFill>
                  <a:srgbClr val="C00000"/>
                </a:solidFill>
              </a:rPr>
              <a:t>المدرسية</a:t>
            </a:r>
            <a:r>
              <a:rPr lang="ar-IQ" dirty="0" smtClean="0"/>
              <a:t> </a:t>
            </a:r>
            <a:r>
              <a:rPr lang="ar-IQ" dirty="0" smtClean="0"/>
              <a:t>: قد </a:t>
            </a:r>
            <a:r>
              <a:rPr lang="ar-IQ" dirty="0" smtClean="0"/>
              <a:t>يساهم المعلمون في بعض الاحيان في حدوث السلوكيات المضطربة اويزيدون من حدتها عند بعض الطلبة , فعندما لا يراعى المعلم الفروق الفردية بين الطلاب فان لك يؤدي الى ظهور استجابات عدوانية محبطة نحو المعلم او البئة الصفية والمدرسية , وقد يلجا بعض الطلاب الى القيام بالسلوكيات المضطربة لتغطية مشاكل اخرى مثل صعوبات التعلم </a:t>
            </a:r>
            <a:endParaRPr lang="en-US" dirty="0" smtClean="0"/>
          </a:p>
          <a:p>
            <a:r>
              <a:rPr lang="ar-IQ" dirty="0" smtClean="0"/>
              <a:t>كما توجد عوامل مدرسية </a:t>
            </a:r>
            <a:r>
              <a:rPr lang="ar-IQ" dirty="0" err="1" smtClean="0"/>
              <a:t>اخرى</a:t>
            </a:r>
            <a:r>
              <a:rPr lang="ar-IQ" dirty="0" smtClean="0"/>
              <a:t> تساهم في ظهور الاضطرابات الانفعالية لدى التلاميذ منها استخدام الشدة مع التلاميذ , الرتابة والروتين اليومي الممل , عدم المرونة في التدريس , التعزيز الخاطىء لبعض السلوكيات او القدوة السيئة سواء من قبل الزملاء او المعلمين انفسهم , عدم الثبات في المعاملة من قبل الادارة والمعلمين .</a:t>
            </a:r>
            <a:endParaRPr lang="en-US" dirty="0" smtClean="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C00000"/>
                </a:solidFill>
              </a:rPr>
              <a:t>الكشف عن المضطربين انفعاليا </a:t>
            </a:r>
            <a:endParaRPr lang="ar-IQ" dirty="0">
              <a:solidFill>
                <a:srgbClr val="C00000"/>
              </a:solidFill>
            </a:endParaRPr>
          </a:p>
        </p:txBody>
      </p:sp>
      <p:sp>
        <p:nvSpPr>
          <p:cNvPr id="3" name="عنصر نائب للمحتوى 2"/>
          <p:cNvSpPr>
            <a:spLocks noGrp="1"/>
          </p:cNvSpPr>
          <p:nvPr>
            <p:ph idx="1"/>
          </p:nvPr>
        </p:nvSpPr>
        <p:spPr/>
        <p:txBody>
          <a:bodyPr/>
          <a:lstStyle/>
          <a:p>
            <a:r>
              <a:rPr lang="ar-IQ" dirty="0" smtClean="0"/>
              <a:t>من </a:t>
            </a:r>
            <a:r>
              <a:rPr lang="ar-IQ" dirty="0" err="1" smtClean="0"/>
              <a:t>اهم</a:t>
            </a:r>
            <a:r>
              <a:rPr lang="ar-IQ" dirty="0" smtClean="0"/>
              <a:t> طرق الكشف عن المضطربين انفعاليا :</a:t>
            </a:r>
            <a:endParaRPr lang="en-US" dirty="0" smtClean="0"/>
          </a:p>
          <a:p>
            <a:r>
              <a:rPr lang="ar-IQ" dirty="0" smtClean="0">
                <a:solidFill>
                  <a:srgbClr val="C00000"/>
                </a:solidFill>
              </a:rPr>
              <a:t>تقديرات</a:t>
            </a:r>
            <a:r>
              <a:rPr lang="ar-IQ" dirty="0" smtClean="0"/>
              <a:t> </a:t>
            </a:r>
            <a:r>
              <a:rPr lang="ar-IQ" dirty="0" smtClean="0">
                <a:solidFill>
                  <a:srgbClr val="C00000"/>
                </a:solidFill>
              </a:rPr>
              <a:t>المعلمين</a:t>
            </a:r>
            <a:r>
              <a:rPr lang="ar-IQ" dirty="0" smtClean="0"/>
              <a:t> :تعد من اصدق  التقديرات في الكشف عن المضطربين واكثرها موضوعية ,الا ان بعض الدراسات اشارت الى بعض العيوب منها تحيز بعض المعلمين فمثلا يميل المعلم الى تحويل حالات السلوك الموجه نحو الخارج كالازعاج لانها تؤثر على سير الحصة التربوية , ولكنه يميل الى عدم تحويل مثل الانسحاب مثلا لانها لا تسبب الازعاج ولا تؤثر على سير العملية التربوية ولذلك يجب ان يعطى المعلم تحديدا للمشكلات التي يجب ان يلاحظها في الصف بشكل دقيق عن طريق قوائم الشطب وهي تتضمن سلوكيات محددة يطلب من المعلم ان يقدر التلميذ على هذه السلوكيات.</a:t>
            </a:r>
            <a:endParaRPr lang="en-US" dirty="0" smtClean="0"/>
          </a:p>
          <a:p>
            <a:pPr lvl="0"/>
            <a:endParaRPr lang="en-US" dirty="0" smtClean="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dirty="0" smtClean="0"/>
              <a:t>2- </a:t>
            </a:r>
            <a:r>
              <a:rPr lang="ar-IQ" dirty="0" smtClean="0">
                <a:solidFill>
                  <a:srgbClr val="C00000"/>
                </a:solidFill>
              </a:rPr>
              <a:t>تقديرات</a:t>
            </a:r>
            <a:r>
              <a:rPr lang="ar-IQ" dirty="0" smtClean="0"/>
              <a:t> </a:t>
            </a:r>
            <a:r>
              <a:rPr lang="ar-IQ" dirty="0" smtClean="0">
                <a:solidFill>
                  <a:srgbClr val="C00000"/>
                </a:solidFill>
              </a:rPr>
              <a:t>الوالدين</a:t>
            </a:r>
            <a:r>
              <a:rPr lang="ar-IQ" dirty="0" smtClean="0"/>
              <a:t> : يعتبر الوالدان مصدر ا مهما لجمع المعلومات عن الطفل , من خلال المقابلات او قوائم الشطب .</a:t>
            </a:r>
            <a:endParaRPr lang="en-US" dirty="0" smtClean="0"/>
          </a:p>
          <a:p>
            <a:pPr lvl="0"/>
            <a:r>
              <a:rPr lang="ar-IQ" dirty="0" smtClean="0">
                <a:solidFill>
                  <a:srgbClr val="C00000"/>
                </a:solidFill>
              </a:rPr>
              <a:t>3</a:t>
            </a:r>
            <a:r>
              <a:rPr lang="ar-IQ" dirty="0" smtClean="0">
                <a:solidFill>
                  <a:srgbClr val="C00000"/>
                </a:solidFill>
              </a:rPr>
              <a:t>- تقديرات</a:t>
            </a:r>
            <a:r>
              <a:rPr lang="ar-IQ" dirty="0" smtClean="0"/>
              <a:t> </a:t>
            </a:r>
            <a:r>
              <a:rPr lang="ar-IQ" dirty="0" err="1" smtClean="0">
                <a:solidFill>
                  <a:srgbClr val="C00000"/>
                </a:solidFill>
              </a:rPr>
              <a:t>الاقران</a:t>
            </a:r>
            <a:r>
              <a:rPr lang="ar-IQ" dirty="0" smtClean="0"/>
              <a:t> :يستطيع </a:t>
            </a:r>
            <a:r>
              <a:rPr lang="ar-IQ" dirty="0" err="1" smtClean="0"/>
              <a:t>الاقران</a:t>
            </a:r>
            <a:r>
              <a:rPr lang="ar-IQ" dirty="0" smtClean="0"/>
              <a:t> ملاحظة السلوك غير العادي للطفل .</a:t>
            </a:r>
            <a:endParaRPr lang="en-US" dirty="0" smtClean="0"/>
          </a:p>
          <a:p>
            <a:pPr lvl="0"/>
            <a:r>
              <a:rPr lang="ar-IQ" dirty="0" smtClean="0"/>
              <a:t>4</a:t>
            </a:r>
            <a:r>
              <a:rPr lang="ar-IQ" smtClean="0"/>
              <a:t>- </a:t>
            </a:r>
            <a:r>
              <a:rPr lang="ar-IQ" dirty="0" smtClean="0">
                <a:solidFill>
                  <a:srgbClr val="C00000"/>
                </a:solidFill>
              </a:rPr>
              <a:t>تقدير</a:t>
            </a:r>
            <a:r>
              <a:rPr lang="ar-IQ" dirty="0" smtClean="0"/>
              <a:t> </a:t>
            </a:r>
            <a:r>
              <a:rPr lang="ar-IQ" dirty="0" smtClean="0">
                <a:solidFill>
                  <a:srgbClr val="C00000"/>
                </a:solidFill>
              </a:rPr>
              <a:t>الذات</a:t>
            </a:r>
            <a:r>
              <a:rPr lang="ar-IQ" dirty="0" smtClean="0"/>
              <a:t> : من خلال تقدير الطفل لذاته  وخصوصا في حالة الاضطراب الموجه نحو الداخل الذي يتطلب وصف الذات من خلال المشاعر والاتجاهات .</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IQ" dirty="0" smtClean="0">
                <a:solidFill>
                  <a:srgbClr val="FF0000"/>
                </a:solidFill>
              </a:rPr>
              <a:t>تعريف </a:t>
            </a:r>
            <a:r>
              <a:rPr lang="ar-IQ" dirty="0" err="1" smtClean="0">
                <a:solidFill>
                  <a:srgbClr val="FF0000"/>
                </a:solidFill>
              </a:rPr>
              <a:t>الأضطراب</a:t>
            </a:r>
            <a:r>
              <a:rPr lang="ar-IQ" dirty="0" smtClean="0">
                <a:solidFill>
                  <a:srgbClr val="FF0000"/>
                </a:solidFill>
              </a:rPr>
              <a:t> </a:t>
            </a:r>
            <a:r>
              <a:rPr lang="ar-IQ" dirty="0" err="1" smtClean="0">
                <a:solidFill>
                  <a:srgbClr val="FF0000"/>
                </a:solidFill>
              </a:rPr>
              <a:t>الأنفعالي</a:t>
            </a:r>
            <a:r>
              <a:rPr lang="ar-IQ" dirty="0" smtClean="0">
                <a:solidFill>
                  <a:srgbClr val="FF0000"/>
                </a:solidFill>
              </a:rPr>
              <a:t> :</a:t>
            </a:r>
            <a:endParaRPr lang="en-US" dirty="0" smtClean="0">
              <a:solidFill>
                <a:srgbClr val="FF0000"/>
              </a:solidFill>
            </a:endParaRPr>
          </a:p>
          <a:p>
            <a:r>
              <a:rPr lang="ar-IQ" dirty="0" smtClean="0">
                <a:solidFill>
                  <a:srgbClr val="FF0000"/>
                </a:solidFill>
              </a:rPr>
              <a:t>تعريف بور : </a:t>
            </a:r>
            <a:endParaRPr lang="ar-IQ" dirty="0" smtClean="0">
              <a:solidFill>
                <a:srgbClr val="FF0000"/>
              </a:solidFill>
            </a:endParaRPr>
          </a:p>
          <a:p>
            <a:r>
              <a:rPr lang="ar-IQ" dirty="0" smtClean="0">
                <a:solidFill>
                  <a:schemeClr val="accent5">
                    <a:lumMod val="75000"/>
                  </a:schemeClr>
                </a:solidFill>
              </a:rPr>
              <a:t>وجود </a:t>
            </a:r>
            <a:r>
              <a:rPr lang="ar-IQ" dirty="0" smtClean="0">
                <a:solidFill>
                  <a:schemeClr val="accent5">
                    <a:lumMod val="75000"/>
                  </a:schemeClr>
                </a:solidFill>
              </a:rPr>
              <a:t>واحدة او اكثر من الصفات التالية لمدة طويلة من الزمن لدرجة ظاهرة وتؤثر في التحصيل الدراسي , وهذه الصفات هي :</a:t>
            </a:r>
            <a:endParaRPr lang="en-US" dirty="0" smtClean="0">
              <a:solidFill>
                <a:schemeClr val="accent5">
                  <a:lumMod val="75000"/>
                </a:schemeClr>
              </a:solidFill>
            </a:endParaRPr>
          </a:p>
          <a:p>
            <a:pPr lvl="0"/>
            <a:r>
              <a:rPr lang="ar-IQ" dirty="0" smtClean="0"/>
              <a:t>1- عدم </a:t>
            </a:r>
            <a:r>
              <a:rPr lang="ar-IQ" dirty="0" smtClean="0"/>
              <a:t>القدرة على التعلم والتي لا تفسر </a:t>
            </a:r>
            <a:r>
              <a:rPr lang="ar-IQ" dirty="0" err="1" smtClean="0"/>
              <a:t>باسباي</a:t>
            </a:r>
            <a:r>
              <a:rPr lang="ar-IQ" dirty="0" smtClean="0"/>
              <a:t> عقلية </a:t>
            </a:r>
            <a:r>
              <a:rPr lang="ar-IQ" dirty="0" err="1" smtClean="0"/>
              <a:t>او</a:t>
            </a:r>
            <a:r>
              <a:rPr lang="ar-IQ" dirty="0" smtClean="0"/>
              <a:t> حسية </a:t>
            </a:r>
            <a:r>
              <a:rPr lang="ar-IQ" dirty="0" err="1" smtClean="0"/>
              <a:t>او</a:t>
            </a:r>
            <a:r>
              <a:rPr lang="ar-IQ" dirty="0" smtClean="0"/>
              <a:t> صحية .</a:t>
            </a:r>
            <a:endParaRPr lang="en-US" dirty="0" smtClean="0"/>
          </a:p>
          <a:p>
            <a:pPr lvl="0"/>
            <a:r>
              <a:rPr lang="ar-IQ" dirty="0" smtClean="0"/>
              <a:t>2- عدم </a:t>
            </a:r>
            <a:r>
              <a:rPr lang="ar-IQ" dirty="0" smtClean="0"/>
              <a:t>القدرة على </a:t>
            </a:r>
            <a:r>
              <a:rPr lang="ar-IQ" dirty="0" err="1" smtClean="0"/>
              <a:t>بناءعلاقات</a:t>
            </a:r>
            <a:r>
              <a:rPr lang="ar-IQ" dirty="0" smtClean="0"/>
              <a:t> </a:t>
            </a:r>
            <a:r>
              <a:rPr lang="ar-IQ" dirty="0" err="1" smtClean="0"/>
              <a:t>شخضية</a:t>
            </a:r>
            <a:r>
              <a:rPr lang="ar-IQ" dirty="0" smtClean="0"/>
              <a:t> مع </a:t>
            </a:r>
            <a:r>
              <a:rPr lang="ar-IQ" dirty="0" err="1" smtClean="0"/>
              <a:t>الاقران</a:t>
            </a:r>
            <a:r>
              <a:rPr lang="ar-IQ" dirty="0" smtClean="0"/>
              <a:t> والمعلمين وعدم القدرة على المحافظة على العلاقات .</a:t>
            </a:r>
            <a:endParaRPr lang="en-US" dirty="0" smtClean="0"/>
          </a:p>
          <a:p>
            <a:pPr lvl="0"/>
            <a:r>
              <a:rPr lang="ar-IQ" dirty="0" smtClean="0"/>
              <a:t>3- ظهور </a:t>
            </a:r>
            <a:r>
              <a:rPr lang="ar-IQ" dirty="0" err="1" smtClean="0"/>
              <a:t>انماط</a:t>
            </a:r>
            <a:r>
              <a:rPr lang="ar-IQ" dirty="0" smtClean="0"/>
              <a:t> سلوكية غير مناسبة في المواقف العادية .</a:t>
            </a:r>
            <a:endParaRPr lang="en-US" dirty="0" smtClean="0"/>
          </a:p>
          <a:p>
            <a:pPr lvl="0"/>
            <a:r>
              <a:rPr lang="ar-IQ" dirty="0" smtClean="0"/>
              <a:t>4- مزاج </a:t>
            </a:r>
            <a:r>
              <a:rPr lang="ar-IQ" dirty="0" smtClean="0"/>
              <a:t>عام من </a:t>
            </a:r>
            <a:r>
              <a:rPr lang="ar-IQ" dirty="0" err="1" smtClean="0"/>
              <a:t>الكابة</a:t>
            </a:r>
            <a:r>
              <a:rPr lang="ar-IQ" dirty="0" smtClean="0"/>
              <a:t> والحزن .</a:t>
            </a:r>
            <a:endParaRPr lang="en-US" dirty="0" smtClean="0"/>
          </a:p>
          <a:p>
            <a:pPr lvl="0"/>
            <a:r>
              <a:rPr lang="ar-IQ" dirty="0" smtClean="0"/>
              <a:t>5- النزعة </a:t>
            </a:r>
            <a:r>
              <a:rPr lang="ar-IQ" dirty="0" smtClean="0"/>
              <a:t>لتطوير </a:t>
            </a:r>
            <a:r>
              <a:rPr lang="ar-IQ" dirty="0" err="1" smtClean="0"/>
              <a:t>اعراض</a:t>
            </a:r>
            <a:r>
              <a:rPr lang="ar-IQ" dirty="0" smtClean="0"/>
              <a:t> جسمية مثل المشكلات الكلامية </a:t>
            </a:r>
            <a:r>
              <a:rPr lang="ar-IQ" dirty="0" err="1" smtClean="0"/>
              <a:t>والالام</a:t>
            </a:r>
            <a:r>
              <a:rPr lang="ar-IQ" dirty="0" smtClean="0"/>
              <a:t> </a:t>
            </a:r>
            <a:r>
              <a:rPr lang="ar-IQ" dirty="0" smtClean="0"/>
              <a:t>  والمخاوف </a:t>
            </a:r>
            <a:r>
              <a:rPr lang="ar-IQ" dirty="0" smtClean="0"/>
              <a:t>والمشكلات المدرسية .</a:t>
            </a:r>
            <a:endParaRPr lang="en-US" dirty="0" smtClean="0"/>
          </a:p>
          <a:p>
            <a:endParaRPr lang="en-US" dirty="0"/>
          </a:p>
        </p:txBody>
      </p:sp>
    </p:spTree>
    <p:extLst>
      <p:ext uri="{BB962C8B-B14F-4D97-AF65-F5344CB8AC3E}">
        <p14:creationId xmlns:p14="http://schemas.microsoft.com/office/powerpoint/2010/main" xmlns="" val="2547466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SA" dirty="0"/>
          </a:p>
        </p:txBody>
      </p:sp>
      <p:sp>
        <p:nvSpPr>
          <p:cNvPr id="3" name="عنصر نائب للمحتوى 2"/>
          <p:cNvSpPr>
            <a:spLocks noGrp="1"/>
          </p:cNvSpPr>
          <p:nvPr>
            <p:ph idx="1"/>
          </p:nvPr>
        </p:nvSpPr>
        <p:spPr/>
        <p:txBody>
          <a:bodyPr>
            <a:normAutofit/>
          </a:bodyPr>
          <a:lstStyle/>
          <a:p>
            <a:r>
              <a:rPr lang="ar-SA" dirty="0">
                <a:solidFill>
                  <a:srgbClr val="FF0000"/>
                </a:solidFill>
              </a:rPr>
              <a:t> </a:t>
            </a:r>
            <a:r>
              <a:rPr lang="ar-IQ" dirty="0" smtClean="0">
                <a:solidFill>
                  <a:srgbClr val="FF0000"/>
                </a:solidFill>
              </a:rPr>
              <a:t>تعريف </a:t>
            </a:r>
            <a:r>
              <a:rPr lang="ar-IQ" dirty="0" err="1" smtClean="0">
                <a:solidFill>
                  <a:srgbClr val="FF0000"/>
                </a:solidFill>
              </a:rPr>
              <a:t>كوفمان</a:t>
            </a:r>
            <a:r>
              <a:rPr lang="ar-IQ" dirty="0" smtClean="0">
                <a:solidFill>
                  <a:srgbClr val="FF0000"/>
                </a:solidFill>
              </a:rPr>
              <a:t> </a:t>
            </a:r>
            <a:r>
              <a:rPr lang="ar-IQ" dirty="0" smtClean="0">
                <a:solidFill>
                  <a:srgbClr val="FF0000"/>
                </a:solidFill>
              </a:rPr>
              <a:t>:</a:t>
            </a:r>
          </a:p>
          <a:p>
            <a:r>
              <a:rPr lang="ar-IQ" dirty="0" smtClean="0"/>
              <a:t>هم </a:t>
            </a:r>
            <a:r>
              <a:rPr lang="ar-IQ" dirty="0" err="1" smtClean="0"/>
              <a:t>الاطفال</a:t>
            </a:r>
            <a:r>
              <a:rPr lang="ar-IQ" dirty="0" smtClean="0"/>
              <a:t> الذين </a:t>
            </a:r>
            <a:r>
              <a:rPr lang="ar-IQ" dirty="0" err="1" smtClean="0"/>
              <a:t>يظهرعليهم</a:t>
            </a:r>
            <a:r>
              <a:rPr lang="ar-IQ" dirty="0" smtClean="0"/>
              <a:t> سلوكيات غير مقبولة وغير متوافقة مع البيئة المحيطة بهم ومع مجتمعهم , كما ان توقعاتهم بالنسبة لانفسهم وللاخرين غير صحيحة . </a:t>
            </a:r>
            <a:endParaRPr lang="en-US" dirty="0" smtClean="0"/>
          </a:p>
          <a:p>
            <a:endParaRPr lang="en-US" dirty="0"/>
          </a:p>
          <a:p>
            <a:endParaRPr lang="ar-SA" dirty="0"/>
          </a:p>
        </p:txBody>
      </p:sp>
    </p:spTree>
    <p:extLst>
      <p:ext uri="{BB962C8B-B14F-4D97-AF65-F5344CB8AC3E}">
        <p14:creationId xmlns:p14="http://schemas.microsoft.com/office/powerpoint/2010/main" xmlns="" val="198730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SA" dirty="0"/>
          </a:p>
        </p:txBody>
      </p:sp>
      <p:sp>
        <p:nvSpPr>
          <p:cNvPr id="3" name="عنصر نائب للمحتوى 2"/>
          <p:cNvSpPr>
            <a:spLocks noGrp="1"/>
          </p:cNvSpPr>
          <p:nvPr>
            <p:ph idx="1"/>
          </p:nvPr>
        </p:nvSpPr>
        <p:spPr/>
        <p:txBody>
          <a:bodyPr/>
          <a:lstStyle/>
          <a:p>
            <a:r>
              <a:rPr lang="ar-IQ" dirty="0" smtClean="0"/>
              <a:t>تتفق </a:t>
            </a:r>
            <a:r>
              <a:rPr lang="ar-IQ" dirty="0" smtClean="0"/>
              <a:t>تعريفات الاضطرابات الانفعالية على </a:t>
            </a:r>
            <a:r>
              <a:rPr lang="ar-IQ" dirty="0" err="1" smtClean="0"/>
              <a:t>ان</a:t>
            </a:r>
            <a:r>
              <a:rPr lang="ar-IQ" dirty="0" smtClean="0"/>
              <a:t> الاضطراب الانفعالي يشير </a:t>
            </a:r>
            <a:r>
              <a:rPr lang="ar-IQ" dirty="0" err="1" smtClean="0"/>
              <a:t>الى</a:t>
            </a:r>
            <a:r>
              <a:rPr lang="ar-IQ" dirty="0" smtClean="0"/>
              <a:t> :</a:t>
            </a:r>
          </a:p>
          <a:p>
            <a:r>
              <a:rPr lang="ar-IQ" dirty="0" smtClean="0">
                <a:solidFill>
                  <a:schemeClr val="accent5">
                    <a:lumMod val="50000"/>
                  </a:schemeClr>
                </a:solidFill>
              </a:rPr>
              <a:t>1- الفرق بين السواء </a:t>
            </a:r>
            <a:r>
              <a:rPr lang="ar-IQ" dirty="0" err="1" smtClean="0">
                <a:solidFill>
                  <a:schemeClr val="accent5">
                    <a:lumMod val="50000"/>
                  </a:schemeClr>
                </a:solidFill>
              </a:rPr>
              <a:t>والاسواء</a:t>
            </a:r>
            <a:r>
              <a:rPr lang="ar-IQ" dirty="0" smtClean="0">
                <a:solidFill>
                  <a:schemeClr val="accent5">
                    <a:lumMod val="50000"/>
                  </a:schemeClr>
                </a:solidFill>
              </a:rPr>
              <a:t> هو فرق في الدرجة لا فرق في النوع .</a:t>
            </a:r>
          </a:p>
          <a:p>
            <a:r>
              <a:rPr lang="ar-IQ" dirty="0" smtClean="0">
                <a:solidFill>
                  <a:schemeClr val="accent5">
                    <a:lumMod val="50000"/>
                  </a:schemeClr>
                </a:solidFill>
              </a:rPr>
              <a:t>2- السلوك يعتبر مضطربا </a:t>
            </a:r>
            <a:r>
              <a:rPr lang="ar-IQ" dirty="0" err="1" smtClean="0">
                <a:solidFill>
                  <a:schemeClr val="accent5">
                    <a:lumMod val="50000"/>
                  </a:schemeClr>
                </a:solidFill>
              </a:rPr>
              <a:t>وغيرمقبول</a:t>
            </a:r>
            <a:r>
              <a:rPr lang="ar-IQ" dirty="0" smtClean="0">
                <a:solidFill>
                  <a:schemeClr val="accent5">
                    <a:lumMod val="50000"/>
                  </a:schemeClr>
                </a:solidFill>
              </a:rPr>
              <a:t> وفقا للتوقعات الاجتماعية والثقافية .</a:t>
            </a:r>
            <a:endParaRPr lang="ar-SA" dirty="0">
              <a:solidFill>
                <a:schemeClr val="accent5">
                  <a:lumMod val="50000"/>
                </a:schemeClr>
              </a:solidFill>
            </a:endParaRPr>
          </a:p>
        </p:txBody>
      </p:sp>
    </p:spTree>
    <p:extLst>
      <p:ext uri="{BB962C8B-B14F-4D97-AF65-F5344CB8AC3E}">
        <p14:creationId xmlns:p14="http://schemas.microsoft.com/office/powerpoint/2010/main" xmlns="" val="2524887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lgn="ctr"/>
            <a:r>
              <a:rPr lang="ar-IQ" dirty="0" smtClean="0">
                <a:solidFill>
                  <a:srgbClr val="C00000"/>
                </a:solidFill>
              </a:rPr>
              <a:t>تصنيف المضطربين انفعاليا    </a:t>
            </a:r>
            <a:endParaRPr lang="ar-SA" dirty="0">
              <a:solidFill>
                <a:srgbClr val="C00000"/>
              </a:solidFill>
            </a:endParaRPr>
          </a:p>
        </p:txBody>
      </p:sp>
      <p:sp>
        <p:nvSpPr>
          <p:cNvPr id="3" name="عنصر نائب للمحتوى 2"/>
          <p:cNvSpPr>
            <a:spLocks noGrp="1"/>
          </p:cNvSpPr>
          <p:nvPr>
            <p:ph idx="1"/>
          </p:nvPr>
        </p:nvSpPr>
        <p:spPr/>
        <p:txBody>
          <a:bodyPr>
            <a:normAutofit fontScale="92500" lnSpcReduction="10000"/>
          </a:bodyPr>
          <a:lstStyle/>
          <a:p>
            <a:r>
              <a:rPr lang="ar-IQ" dirty="0" smtClean="0">
                <a:solidFill>
                  <a:srgbClr val="C00000"/>
                </a:solidFill>
              </a:rPr>
              <a:t>التصنيف المعتمد على </a:t>
            </a:r>
            <a:r>
              <a:rPr lang="ar-IQ" dirty="0" smtClean="0">
                <a:solidFill>
                  <a:srgbClr val="C00000"/>
                </a:solidFill>
              </a:rPr>
              <a:t>تقديرات الابوين والمعلمين للسلوك وتاريخ الحالة واستجابة الطفل على قوائم التقدير , </a:t>
            </a:r>
            <a:r>
              <a:rPr lang="ar-IQ" dirty="0" smtClean="0">
                <a:solidFill>
                  <a:srgbClr val="C00000"/>
                </a:solidFill>
              </a:rPr>
              <a:t>ويتألف هذا  التصنيف وفقا لكوي </a:t>
            </a:r>
            <a:r>
              <a:rPr lang="ar-IQ" dirty="0" smtClean="0">
                <a:solidFill>
                  <a:srgbClr val="C00000"/>
                </a:solidFill>
              </a:rPr>
              <a:t>من أربعة أبعاد هي </a:t>
            </a:r>
            <a:r>
              <a:rPr lang="ar-IQ" dirty="0" smtClean="0">
                <a:solidFill>
                  <a:srgbClr val="C00000"/>
                </a:solidFill>
              </a:rPr>
              <a:t>:</a:t>
            </a:r>
            <a:endParaRPr lang="en-US" dirty="0" smtClean="0">
              <a:solidFill>
                <a:srgbClr val="C00000"/>
              </a:solidFill>
            </a:endParaRPr>
          </a:p>
          <a:p>
            <a:r>
              <a:rPr lang="ar-IQ" dirty="0" smtClean="0">
                <a:solidFill>
                  <a:schemeClr val="accent5">
                    <a:lumMod val="75000"/>
                  </a:schemeClr>
                </a:solidFill>
              </a:rPr>
              <a:t>1 – اضطرابات التصرف :يتصف الاطفال بعدم الطاعة والفوضى ويتشاجرون مع الاخرين , وتحدث لهم موجات غضب شديدة .</a:t>
            </a:r>
            <a:endParaRPr lang="en-US" dirty="0" smtClean="0">
              <a:solidFill>
                <a:schemeClr val="accent5">
                  <a:lumMod val="75000"/>
                </a:schemeClr>
              </a:solidFill>
            </a:endParaRPr>
          </a:p>
          <a:p>
            <a:r>
              <a:rPr lang="ar-IQ" dirty="0" smtClean="0">
                <a:solidFill>
                  <a:srgbClr val="7030A0"/>
                </a:solidFill>
              </a:rPr>
              <a:t>2– اضطرابات الشخصية :الشعور بالقلق والدونية والانسحاب الاجتماعي والاكتئاب </a:t>
            </a:r>
            <a:r>
              <a:rPr lang="ar-IQ" dirty="0" smtClean="0">
                <a:solidFill>
                  <a:srgbClr val="7030A0"/>
                </a:solidFill>
              </a:rPr>
              <a:t>والاحباط</a:t>
            </a:r>
          </a:p>
          <a:p>
            <a:r>
              <a:rPr lang="ar-IQ" dirty="0" smtClean="0">
                <a:solidFill>
                  <a:srgbClr val="7030A0"/>
                </a:solidFill>
              </a:rPr>
              <a:t> </a:t>
            </a:r>
            <a:r>
              <a:rPr lang="ar-IQ" dirty="0" smtClean="0">
                <a:solidFill>
                  <a:srgbClr val="0070C0"/>
                </a:solidFill>
              </a:rPr>
              <a:t>3-عدم </a:t>
            </a:r>
            <a:r>
              <a:rPr lang="ar-IQ" dirty="0" smtClean="0">
                <a:solidFill>
                  <a:srgbClr val="0070C0"/>
                </a:solidFill>
              </a:rPr>
              <a:t>النضج : من اعراضه الاتجاهات السلبية واللعب مع الاطفال الاصغر سنا وعدم القدرة على الانتباه لفترة طويلة والسلوك الاجتماعي غير المناسب للعمر الزمني للطفل </a:t>
            </a:r>
            <a:r>
              <a:rPr lang="ar-IQ" dirty="0" smtClean="0">
                <a:solidFill>
                  <a:srgbClr val="0070C0"/>
                </a:solidFill>
              </a:rPr>
              <a:t>.</a:t>
            </a:r>
            <a:endParaRPr lang="en-US" dirty="0" smtClean="0">
              <a:solidFill>
                <a:srgbClr val="7030A0"/>
              </a:solidFill>
            </a:endParaRPr>
          </a:p>
          <a:p>
            <a:r>
              <a:rPr lang="ar-IQ" dirty="0" smtClean="0">
                <a:solidFill>
                  <a:srgbClr val="00B0F0"/>
                </a:solidFill>
              </a:rPr>
              <a:t>4- </a:t>
            </a:r>
            <a:r>
              <a:rPr lang="ar-IQ" dirty="0" smtClean="0">
                <a:solidFill>
                  <a:srgbClr val="00B0F0"/>
                </a:solidFill>
              </a:rPr>
              <a:t>الجنوح الاجتماعي :يتصفون بالانضمام الى رفاق السوء والسرقة والمشاركة في انشطة العصابات والتغيب المتكرر عن المدرسة .</a:t>
            </a:r>
            <a:endParaRPr lang="en-US" dirty="0" smtClean="0">
              <a:solidFill>
                <a:srgbClr val="00B0F0"/>
              </a:solidFill>
            </a:endParaRPr>
          </a:p>
          <a:p>
            <a:endParaRPr lang="en-US" dirty="0"/>
          </a:p>
        </p:txBody>
      </p:sp>
    </p:spTree>
    <p:extLst>
      <p:ext uri="{BB962C8B-B14F-4D97-AF65-F5344CB8AC3E}">
        <p14:creationId xmlns:p14="http://schemas.microsoft.com/office/powerpoint/2010/main" xmlns="" val="1084967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solidFill>
                  <a:srgbClr val="C00000"/>
                </a:solidFill>
              </a:rPr>
              <a:t>التصنيف المعتمد على شدة </a:t>
            </a:r>
            <a:r>
              <a:rPr lang="ar-IQ" dirty="0" smtClean="0">
                <a:solidFill>
                  <a:srgbClr val="C00000"/>
                </a:solidFill>
              </a:rPr>
              <a:t>الاضطراب وهو </a:t>
            </a:r>
            <a:r>
              <a:rPr lang="ar-IQ" dirty="0" err="1" smtClean="0">
                <a:solidFill>
                  <a:srgbClr val="C00000"/>
                </a:solidFill>
              </a:rPr>
              <a:t>كالاتي</a:t>
            </a:r>
            <a:r>
              <a:rPr lang="ar-IQ" dirty="0" smtClean="0">
                <a:solidFill>
                  <a:srgbClr val="C00000"/>
                </a:solidFill>
              </a:rPr>
              <a:t> </a:t>
            </a:r>
            <a:r>
              <a:rPr lang="ar-IQ" dirty="0" smtClean="0">
                <a:solidFill>
                  <a:srgbClr val="C00000"/>
                </a:solidFill>
              </a:rPr>
              <a:t>:</a:t>
            </a:r>
            <a:endParaRPr lang="en-US" dirty="0" smtClean="0">
              <a:solidFill>
                <a:srgbClr val="C00000"/>
              </a:solidFill>
            </a:endParaRPr>
          </a:p>
          <a:p>
            <a:r>
              <a:rPr lang="ar-IQ" dirty="0" smtClean="0"/>
              <a:t>1-الاضطرابات السلوكية والانفعالية البسيطة.</a:t>
            </a:r>
            <a:endParaRPr lang="en-US" dirty="0" smtClean="0"/>
          </a:p>
          <a:p>
            <a:r>
              <a:rPr lang="ar-IQ" dirty="0" smtClean="0"/>
              <a:t>2-الاضطرابات السلوكية والانفعالية متوسطة الشدة .</a:t>
            </a:r>
            <a:endParaRPr lang="en-US" dirty="0" smtClean="0"/>
          </a:p>
          <a:p>
            <a:r>
              <a:rPr lang="ar-IQ" dirty="0" smtClean="0"/>
              <a:t>3-الاضطرابات السلوكية والانفعالية الشديدة , وهذه تشمل فصام الطفولة والتوحد .</a:t>
            </a: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solidFill>
                  <a:srgbClr val="C00000"/>
                </a:solidFill>
              </a:rPr>
              <a:t>تصنف الاضطرابات الانفعالية السلوكية بشكل عام </a:t>
            </a:r>
            <a:r>
              <a:rPr lang="ar-IQ" dirty="0" err="1" smtClean="0">
                <a:solidFill>
                  <a:srgbClr val="C00000"/>
                </a:solidFill>
              </a:rPr>
              <a:t>بانها</a:t>
            </a:r>
            <a:r>
              <a:rPr lang="ar-IQ" dirty="0" smtClean="0">
                <a:solidFill>
                  <a:srgbClr val="C00000"/>
                </a:solidFill>
              </a:rPr>
              <a:t> :</a:t>
            </a:r>
            <a:endParaRPr lang="en-US" dirty="0" smtClean="0">
              <a:solidFill>
                <a:srgbClr val="C00000"/>
              </a:solidFill>
            </a:endParaRPr>
          </a:p>
          <a:p>
            <a:r>
              <a:rPr lang="ar-IQ" dirty="0" smtClean="0"/>
              <a:t>1- سلوكيات </a:t>
            </a:r>
            <a:r>
              <a:rPr lang="ar-IQ" dirty="0" smtClean="0">
                <a:solidFill>
                  <a:srgbClr val="C00000"/>
                </a:solidFill>
              </a:rPr>
              <a:t>خارجية</a:t>
            </a:r>
            <a:r>
              <a:rPr lang="ar-IQ" dirty="0" smtClean="0"/>
              <a:t> : موجهة نحو الاخرين مثل العدوان والشتم والسرقة والنشاط الزائد .</a:t>
            </a:r>
            <a:endParaRPr lang="en-US" dirty="0" smtClean="0"/>
          </a:p>
          <a:p>
            <a:r>
              <a:rPr lang="ar-IQ" dirty="0" smtClean="0"/>
              <a:t>2-سلوكيات </a:t>
            </a:r>
            <a:r>
              <a:rPr lang="ar-IQ" dirty="0" smtClean="0">
                <a:solidFill>
                  <a:srgbClr val="C00000"/>
                </a:solidFill>
              </a:rPr>
              <a:t>داخلية</a:t>
            </a:r>
            <a:r>
              <a:rPr lang="ar-IQ" dirty="0" smtClean="0"/>
              <a:t> : بصورة اجتماعية انسحابية مثل فقدان الشهية والانسحاب والاكتئاب.</a:t>
            </a:r>
            <a:endParaRPr lang="en-US" dirty="0" smtClean="0"/>
          </a:p>
          <a:p>
            <a:r>
              <a:rPr lang="ar-IQ" dirty="0" smtClean="0">
                <a:solidFill>
                  <a:srgbClr val="C00000"/>
                </a:solidFill>
              </a:rPr>
              <a:t>3-اضطرابات</a:t>
            </a:r>
            <a:r>
              <a:rPr lang="ar-IQ" dirty="0" smtClean="0"/>
              <a:t> </a:t>
            </a:r>
            <a:r>
              <a:rPr lang="ar-IQ" dirty="0" smtClean="0">
                <a:solidFill>
                  <a:srgbClr val="C00000"/>
                </a:solidFill>
              </a:rPr>
              <a:t>قليلة</a:t>
            </a:r>
            <a:r>
              <a:rPr lang="ar-IQ" dirty="0" smtClean="0"/>
              <a:t> </a:t>
            </a:r>
            <a:r>
              <a:rPr lang="ar-IQ" dirty="0" smtClean="0">
                <a:solidFill>
                  <a:srgbClr val="C00000"/>
                </a:solidFill>
              </a:rPr>
              <a:t>الحدوث</a:t>
            </a:r>
            <a:r>
              <a:rPr lang="ar-IQ" dirty="0" smtClean="0"/>
              <a:t> :الفصام والتوحد . </a:t>
            </a:r>
            <a:endParaRPr lang="en-US"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C00000"/>
                </a:solidFill>
              </a:rPr>
              <a:t>أسباب الاضطرابات الانفعالية   </a:t>
            </a:r>
            <a:endParaRPr lang="ar-IQ" dirty="0">
              <a:solidFill>
                <a:srgbClr val="C00000"/>
              </a:solidFill>
            </a:endParaRPr>
          </a:p>
        </p:txBody>
      </p:sp>
      <p:sp>
        <p:nvSpPr>
          <p:cNvPr id="3" name="عنصر نائب للمحتوى 2"/>
          <p:cNvSpPr>
            <a:spLocks noGrp="1"/>
          </p:cNvSpPr>
          <p:nvPr>
            <p:ph idx="1"/>
          </p:nvPr>
        </p:nvSpPr>
        <p:spPr/>
        <p:txBody>
          <a:bodyPr/>
          <a:lstStyle/>
          <a:p>
            <a:r>
              <a:rPr lang="ar-IQ" dirty="0" smtClean="0"/>
              <a:t>يمكن تحديد </a:t>
            </a:r>
            <a:r>
              <a:rPr lang="ar-IQ" dirty="0" err="1" smtClean="0"/>
              <a:t>اربعة</a:t>
            </a:r>
            <a:r>
              <a:rPr lang="ar-IQ" dirty="0" smtClean="0"/>
              <a:t> مجالات يمكن </a:t>
            </a:r>
            <a:r>
              <a:rPr lang="ar-IQ" dirty="0" err="1" smtClean="0"/>
              <a:t>ان</a:t>
            </a:r>
            <a:r>
              <a:rPr lang="ar-IQ" dirty="0" smtClean="0"/>
              <a:t> تسهم في حدوث الاضطرابات </a:t>
            </a:r>
            <a:r>
              <a:rPr lang="ar-IQ" dirty="0" err="1" smtClean="0"/>
              <a:t>الأنفعالية</a:t>
            </a:r>
            <a:r>
              <a:rPr lang="ar-IQ" dirty="0" smtClean="0"/>
              <a:t> :</a:t>
            </a:r>
            <a:endParaRPr lang="en-US" dirty="0" smtClean="0"/>
          </a:p>
          <a:p>
            <a:r>
              <a:rPr lang="ar-IQ" dirty="0" smtClean="0"/>
              <a:t>1-العوامل </a:t>
            </a:r>
            <a:r>
              <a:rPr lang="ar-IQ" dirty="0" smtClean="0">
                <a:solidFill>
                  <a:srgbClr val="C00000"/>
                </a:solidFill>
              </a:rPr>
              <a:t>البيولوجية</a:t>
            </a:r>
            <a:r>
              <a:rPr lang="ar-IQ" dirty="0" smtClean="0"/>
              <a:t> : يتأثر السلوك بالعوامل الجينية والعصبية وكذلك البيو كيميائية او بتلك العوامل مجتمعة . وهناك الكثير من </a:t>
            </a:r>
            <a:r>
              <a:rPr lang="ar-IQ" dirty="0" err="1" smtClean="0"/>
              <a:t>الادلة</a:t>
            </a:r>
            <a:r>
              <a:rPr lang="ar-IQ" dirty="0" smtClean="0"/>
              <a:t> العلمية على ذلك . </a:t>
            </a:r>
            <a:endParaRPr lang="en-US" dirty="0" smtClean="0"/>
          </a:p>
          <a:p>
            <a:r>
              <a:rPr lang="ar-IQ" dirty="0" smtClean="0"/>
              <a:t>2-العوامل </a:t>
            </a:r>
            <a:r>
              <a:rPr lang="ar-IQ" dirty="0" smtClean="0">
                <a:solidFill>
                  <a:srgbClr val="C00000"/>
                </a:solidFill>
              </a:rPr>
              <a:t>النفسية</a:t>
            </a:r>
            <a:r>
              <a:rPr lang="ar-IQ" dirty="0" smtClean="0"/>
              <a:t> :كالاحداث الحياتية التي تؤثر على سلوك الطفل , وهذه الاحداث ترتبط بحياة الطفل في الاسرة, وحياته في المدرسة .</a:t>
            </a:r>
            <a:endParaRPr lang="en-US" dirty="0" smtClean="0"/>
          </a:p>
          <a:p>
            <a:pPr lvl="0"/>
            <a:endParaRPr lang="en-US" dirty="0" smtClean="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3-العوامل </a:t>
            </a:r>
            <a:r>
              <a:rPr lang="ar-IQ" dirty="0" err="1" smtClean="0">
                <a:solidFill>
                  <a:srgbClr val="C00000"/>
                </a:solidFill>
              </a:rPr>
              <a:t>الاسرية</a:t>
            </a:r>
            <a:r>
              <a:rPr lang="ar-IQ" dirty="0" smtClean="0"/>
              <a:t> : حيث يعزو </a:t>
            </a:r>
            <a:r>
              <a:rPr lang="ar-IQ" dirty="0" err="1" smtClean="0"/>
              <a:t>اخصائيوا</a:t>
            </a:r>
            <a:r>
              <a:rPr lang="ar-IQ" dirty="0" smtClean="0"/>
              <a:t> الصحة النفسية أسباب الاضطرابات الانفعالية </a:t>
            </a:r>
            <a:r>
              <a:rPr lang="ar-IQ" dirty="0" err="1" smtClean="0"/>
              <a:t>الى</a:t>
            </a:r>
            <a:r>
              <a:rPr lang="ar-IQ" dirty="0" smtClean="0"/>
              <a:t> علاقة الطفل بوالديه , حيث ان الاسرة لها تاثير كبير على التطور النمائي المبكر للطفل ولذلك فان التنشئة الاجتماعية غير الصحية قد تسبب اضطرابات عند بعض الاطفال فضرب الاطفال والحاق الاذى بهم واهمالهم وانخفاض التفاعلات الاجتماعية بين الاباء والابناء , ووجود نماذجسيئة من قبل البالغين قد تسبب الاضطرابات عند الاطفال . وكذلك وجود </a:t>
            </a:r>
            <a:r>
              <a:rPr lang="ar-IQ" dirty="0" err="1" smtClean="0"/>
              <a:t>العائلا</a:t>
            </a:r>
            <a:r>
              <a:rPr lang="ar-IQ" dirty="0" smtClean="0"/>
              <a:t> المفككة والشعور بفقدان </a:t>
            </a:r>
            <a:r>
              <a:rPr lang="ar-IQ" dirty="0" err="1" smtClean="0"/>
              <a:t>الاهل</a:t>
            </a:r>
            <a:r>
              <a:rPr lang="ar-IQ" dirty="0" smtClean="0"/>
              <a:t> له </a:t>
            </a:r>
            <a:r>
              <a:rPr lang="ar-IQ" dirty="0" err="1" smtClean="0"/>
              <a:t>تاثير</a:t>
            </a:r>
            <a:r>
              <a:rPr lang="ar-IQ" dirty="0" smtClean="0"/>
              <a:t> كبير في حدوث الاضطرابات .</a:t>
            </a:r>
            <a:endParaRPr lang="en-US"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1272</TotalTime>
  <Words>717</Words>
  <Application>Microsoft Office PowerPoint</Application>
  <PresentationFormat>عرض على الشاشة (3:4)‏</PresentationFormat>
  <Paragraphs>41</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تدفق</vt:lpstr>
      <vt:lpstr>الأضطرابات الأنفعالية  </vt:lpstr>
      <vt:lpstr>الشريحة 2</vt:lpstr>
      <vt:lpstr>الشريحة 3</vt:lpstr>
      <vt:lpstr>الشريحة 4</vt:lpstr>
      <vt:lpstr>تصنيف المضطربين انفعاليا    </vt:lpstr>
      <vt:lpstr>الشريحة 6</vt:lpstr>
      <vt:lpstr>الشريحة 7</vt:lpstr>
      <vt:lpstr>أسباب الاضطرابات الانفعالية   </vt:lpstr>
      <vt:lpstr>الشريحة 9</vt:lpstr>
      <vt:lpstr>الشريحة 10</vt:lpstr>
      <vt:lpstr>الكشف عن المضطربين انفعاليا </vt:lpstr>
      <vt:lpstr>الشريحة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المجموعة الرابعة      الوسائل التعليمية</dc:title>
  <dc:creator>د.داود حلس</dc:creator>
  <cp:lastModifiedBy>Administrator</cp:lastModifiedBy>
  <cp:revision>233</cp:revision>
  <dcterms:created xsi:type="dcterms:W3CDTF">2017-08-28T17:57:30Z</dcterms:created>
  <dcterms:modified xsi:type="dcterms:W3CDTF">2021-01-30T18:17:50Z</dcterms:modified>
</cp:coreProperties>
</file>